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63" r:id="rId3"/>
    <p:sldId id="354" r:id="rId4"/>
    <p:sldId id="350" r:id="rId5"/>
    <p:sldId id="318" r:id="rId6"/>
    <p:sldId id="352" r:id="rId7"/>
    <p:sldId id="287" r:id="rId8"/>
    <p:sldId id="269" r:id="rId9"/>
    <p:sldId id="270" r:id="rId10"/>
    <p:sldId id="355" r:id="rId11"/>
    <p:sldId id="362" r:id="rId12"/>
    <p:sldId id="370" r:id="rId13"/>
    <p:sldId id="371" r:id="rId14"/>
    <p:sldId id="356" r:id="rId15"/>
    <p:sldId id="357" r:id="rId16"/>
    <p:sldId id="358" r:id="rId17"/>
    <p:sldId id="359" r:id="rId18"/>
    <p:sldId id="369" r:id="rId19"/>
    <p:sldId id="360" r:id="rId20"/>
    <p:sldId id="361" r:id="rId21"/>
    <p:sldId id="372" r:id="rId22"/>
    <p:sldId id="373" r:id="rId23"/>
    <p:sldId id="374" r:id="rId24"/>
    <p:sldId id="375" r:id="rId25"/>
    <p:sldId id="376" r:id="rId26"/>
    <p:sldId id="377" r:id="rId27"/>
    <p:sldId id="378" r:id="rId28"/>
    <p:sldId id="379" r:id="rId29"/>
    <p:sldId id="38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19" autoAdjust="0"/>
    <p:restoredTop sz="91560" autoAdjust="0"/>
  </p:normalViewPr>
  <p:slideViewPr>
    <p:cSldViewPr>
      <p:cViewPr varScale="1">
        <p:scale>
          <a:sx n="95" d="100"/>
          <a:sy n="95" d="100"/>
        </p:scale>
        <p:origin x="-160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ACFC7-FF63-C14D-9CA0-81B7F7D5A2DA}" type="datetimeFigureOut">
              <a:rPr lang="en-US" smtClean="0"/>
              <a:t>5/1/18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3E6C4-A04C-B048-BEAE-00FB9E59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87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47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023E-DFE6-4BA0-A511-AB6B4F3503B6}" type="datetimeFigureOut">
              <a:rPr lang="en-US" smtClean="0"/>
              <a:t>5/1/18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F4FB-0623-4654-8C83-51024DF41BE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inslide-drk-gre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7039938" y="6550223"/>
            <a:ext cx="2104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CPTAC Training, NIH 2018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092596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023E-DFE6-4BA0-A511-AB6B4F3503B6}" type="datetimeFigureOut">
              <a:rPr lang="en-US" smtClean="0"/>
              <a:t>5/1/18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F4FB-0623-4654-8C83-51024DF41B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nslide-orn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81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023E-DFE6-4BA0-A511-AB6B4F3503B6}" type="datetimeFigureOut">
              <a:rPr lang="en-US" smtClean="0"/>
              <a:t>5/1/18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F4FB-0623-4654-8C83-51024DF41B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nslide-gr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023E-DFE6-4BA0-A511-AB6B4F3503B6}" type="datetimeFigureOut">
              <a:rPr lang="en-US" smtClean="0"/>
              <a:t>5/1/18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F4FB-0623-4654-8C83-51024DF41B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nslide-yel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6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023E-DFE6-4BA0-A511-AB6B4F3503B6}" type="datetimeFigureOut">
              <a:rPr lang="en-US" smtClean="0"/>
              <a:t>5/1/18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F4FB-0623-4654-8C83-51024DF41B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nslide-grey-lef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E023E-DFE6-4BA0-A511-AB6B4F3503B6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4F4FB-0623-4654-8C83-51024DF41B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lide1horz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2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5" r:id="rId3"/>
    <p:sldLayoutId id="2147483677" r:id="rId4"/>
    <p:sldLayoutId id="2147483678" r:id="rId5"/>
    <p:sldLayoutId id="2147483679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suhas.vasaikar@bcm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hyperlink" Target="http://www.linkedomics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omics.org" TargetMode="External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914400" y="1905000"/>
            <a:ext cx="7772400" cy="18288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b="1" dirty="0" err="1">
                <a:solidFill>
                  <a:srgbClr val="4F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LinkedOmics</a:t>
            </a:r>
            <a:r>
              <a:rPr lang="en-US" b="1" dirty="0">
                <a:solidFill>
                  <a:srgbClr val="4F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web-based platform for cancer multi-omics data analysis, integration and comparison </a:t>
            </a:r>
          </a:p>
        </p:txBody>
      </p:sp>
      <p:sp>
        <p:nvSpPr>
          <p:cNvPr id="3" name="TextBox 35"/>
          <p:cNvSpPr txBox="1">
            <a:spLocks noChangeArrowheads="1"/>
          </p:cNvSpPr>
          <p:nvPr/>
        </p:nvSpPr>
        <p:spPr bwMode="auto">
          <a:xfrm>
            <a:off x="2843213" y="4149725"/>
            <a:ext cx="312102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 smtClean="0"/>
              <a:t>01/05/2018</a:t>
            </a:r>
            <a:endParaRPr lang="en-US" sz="1100" b="1" dirty="0"/>
          </a:p>
          <a:p>
            <a:pPr algn="ctr" eaLnBrk="1" hangingPunct="1"/>
            <a:endParaRPr lang="en-US" sz="1600" b="1" dirty="0"/>
          </a:p>
          <a:p>
            <a:pPr algn="ctr" eaLnBrk="1" hangingPunct="1"/>
            <a:r>
              <a:rPr lang="en-US" sz="1600" b="1" dirty="0"/>
              <a:t>Suhas Vasaikar</a:t>
            </a:r>
          </a:p>
          <a:p>
            <a:pPr algn="ctr" eaLnBrk="1" hangingPunct="1"/>
            <a:r>
              <a:rPr lang="en-US" sz="1200" dirty="0">
                <a:hlinkClick r:id="rId2"/>
              </a:rPr>
              <a:t>suhas.vasaikar@bcm.edu</a:t>
            </a:r>
            <a:r>
              <a:rPr lang="en-US" sz="1200" dirty="0"/>
              <a:t> </a:t>
            </a:r>
          </a:p>
          <a:p>
            <a:pPr algn="ctr" eaLnBrk="1" hangingPunct="1"/>
            <a:r>
              <a:rPr lang="en-US" sz="1200" dirty="0"/>
              <a:t>Dr. Bing Zhang Group</a:t>
            </a:r>
          </a:p>
          <a:p>
            <a:pPr algn="ctr" eaLnBrk="1" hangingPunct="1"/>
            <a:r>
              <a:rPr lang="en-US" sz="1200" dirty="0"/>
              <a:t>Baylor College of Medicine, Houston Texas</a:t>
            </a: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619250" y="5661025"/>
            <a:ext cx="5781675" cy="1033463"/>
            <a:chOff x="2051050" y="5732463"/>
            <a:chExt cx="5780580" cy="1033462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2051050" y="5732463"/>
              <a:ext cx="4918075" cy="1033462"/>
              <a:chOff x="2051720" y="5733256"/>
              <a:chExt cx="4917123" cy="1033110"/>
            </a:xfrm>
          </p:grpSpPr>
          <p:pic>
            <p:nvPicPr>
              <p:cNvPr id="8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1720" y="5733256"/>
                <a:ext cx="1871737" cy="1033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1960" y="5949280"/>
                <a:ext cx="1367457" cy="641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5877272"/>
                <a:ext cx="1244715" cy="663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5805264"/>
              <a:ext cx="811358" cy="875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35"/>
          <p:cNvSpPr txBox="1">
            <a:spLocks noChangeArrowheads="1"/>
          </p:cNvSpPr>
          <p:nvPr/>
        </p:nvSpPr>
        <p:spPr bwMode="auto">
          <a:xfrm>
            <a:off x="3560750" y="1151930"/>
            <a:ext cx="15456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 smtClean="0"/>
              <a:t>CPTAC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905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14400" y="1828800"/>
            <a:ext cx="74263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i="1" dirty="0" smtClean="0"/>
              <a:t>In </a:t>
            </a:r>
            <a:r>
              <a:rPr lang="en-US" sz="3200" b="1" i="1" u="sng" dirty="0"/>
              <a:t>Prospective Uterine Corpus Endometrial Carcinoma (UCEC</a:t>
            </a:r>
            <a:r>
              <a:rPr lang="en-US" sz="3200" b="1" i="1" u="sng" dirty="0" smtClean="0"/>
              <a:t>)</a:t>
            </a:r>
            <a:r>
              <a:rPr lang="en-US" sz="3200" b="1" dirty="0" smtClean="0"/>
              <a:t>, how </a:t>
            </a:r>
            <a:r>
              <a:rPr lang="en-US" sz="3200" b="1" i="1" dirty="0" smtClean="0">
                <a:solidFill>
                  <a:srgbClr val="FF0000"/>
                </a:solidFill>
              </a:rPr>
              <a:t>clinical phenotype </a:t>
            </a:r>
            <a:r>
              <a:rPr lang="en-US" sz="3200" b="1" i="1" dirty="0">
                <a:solidFill>
                  <a:srgbClr val="FF0000"/>
                </a:solidFill>
              </a:rPr>
              <a:t>serous</a:t>
            </a:r>
            <a:r>
              <a:rPr lang="en-US" sz="3200" b="1" i="1" dirty="0"/>
              <a:t> </a:t>
            </a:r>
            <a:r>
              <a:rPr lang="en-US" sz="3200" b="1" i="1" dirty="0" smtClean="0"/>
              <a:t>associated with </a:t>
            </a:r>
            <a:r>
              <a:rPr lang="en-US" sz="3200" b="1" i="1" dirty="0" smtClean="0">
                <a:solidFill>
                  <a:srgbClr val="FF0000"/>
                </a:solidFill>
              </a:rPr>
              <a:t>gene expression</a:t>
            </a:r>
            <a:r>
              <a:rPr lang="en-US" sz="3200" b="1" dirty="0" smtClean="0"/>
              <a:t>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7188" y="42862"/>
            <a:ext cx="8358187" cy="71437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Example1</a:t>
            </a:r>
            <a:endParaRPr lang="en-US" sz="2000" dirty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971800" y="1447800"/>
            <a:ext cx="53340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34200" y="3276600"/>
            <a:ext cx="2046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Search Dataset</a:t>
            </a:r>
            <a:endParaRPr lang="en-US" sz="2400" i="1" dirty="0"/>
          </a:p>
        </p:txBody>
      </p:sp>
      <p:cxnSp>
        <p:nvCxnSpPr>
          <p:cNvPr id="9" name="Straight Arrow Connector 8"/>
          <p:cNvCxnSpPr>
            <a:stCxn id="11" idx="0"/>
          </p:cNvCxnSpPr>
          <p:nvPr/>
        </p:nvCxnSpPr>
        <p:spPr>
          <a:xfrm flipV="1">
            <a:off x="4677458" y="3429000"/>
            <a:ext cx="580342" cy="7221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65418" y="4151183"/>
            <a:ext cx="2024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Target Dataset</a:t>
            </a:r>
            <a:endParaRPr lang="en-US" sz="2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3733800"/>
            <a:ext cx="2217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Search Attribute</a:t>
            </a:r>
            <a:endParaRPr lang="en-US" sz="2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057400" y="990600"/>
            <a:ext cx="1940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Cancer cohort</a:t>
            </a:r>
            <a:endParaRPr lang="en-US" sz="2400" i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848601" y="2819401"/>
            <a:ext cx="228599" cy="4571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295400" y="3352800"/>
            <a:ext cx="381000" cy="4173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49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2" y="990600"/>
            <a:ext cx="9144000" cy="2684138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4800" y="304800"/>
            <a:ext cx="7886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Select </a:t>
            </a:r>
            <a:r>
              <a:rPr lang="en-US" dirty="0">
                <a:solidFill>
                  <a:srgbClr val="FFFFFF"/>
                </a:solidFill>
              </a:rPr>
              <a:t>the cancer cohort </a:t>
            </a:r>
            <a:r>
              <a:rPr lang="en-US" dirty="0" smtClean="0">
                <a:solidFill>
                  <a:srgbClr val="FFFFFF"/>
                </a:solidFill>
              </a:rPr>
              <a:t>“CPTAC UCEC”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48200" y="1752600"/>
            <a:ext cx="609600" cy="533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810000" y="1752600"/>
            <a:ext cx="838200" cy="609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733800"/>
            <a:ext cx="8686800" cy="295941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1905000" y="5943600"/>
            <a:ext cx="533400" cy="685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685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369016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286000" y="1066800"/>
            <a:ext cx="838200" cy="762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81000" y="3657600"/>
            <a:ext cx="1905000" cy="1524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4800" y="304800"/>
            <a:ext cx="7886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Select “Search attribute” and “Target Dataset”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1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333255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2590800" y="4876800"/>
            <a:ext cx="1219200" cy="533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4800" y="304800"/>
            <a:ext cx="7886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Select “Statistical test”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21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6095"/>
            <a:ext cx="6713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1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2286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Serous phenotype associated </a:t>
            </a:r>
            <a:r>
              <a:rPr lang="en-US" dirty="0">
                <a:solidFill>
                  <a:schemeClr val="bg1"/>
                </a:solidFill>
              </a:rPr>
              <a:t>with gene </a:t>
            </a:r>
            <a:r>
              <a:rPr lang="en-US" dirty="0" smtClean="0">
                <a:solidFill>
                  <a:schemeClr val="bg1"/>
                </a:solidFill>
              </a:rPr>
              <a:t>expression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247396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524000" y="3048000"/>
            <a:ext cx="152400" cy="129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295400" y="1143000"/>
            <a:ext cx="3810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85800" y="3200400"/>
            <a:ext cx="304800" cy="1524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71600" y="426720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Results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4800600"/>
            <a:ext cx="2852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Search history will be shown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676400" y="91440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analysis to START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01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2286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Serous phenotype associated </a:t>
            </a:r>
            <a:r>
              <a:rPr lang="en-US" dirty="0">
                <a:solidFill>
                  <a:schemeClr val="bg1"/>
                </a:solidFill>
              </a:rPr>
              <a:t>with gene </a:t>
            </a:r>
            <a:r>
              <a:rPr lang="en-US" dirty="0" smtClean="0">
                <a:solidFill>
                  <a:schemeClr val="bg1"/>
                </a:solidFill>
              </a:rPr>
              <a:t>expression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4111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0"/>
            <a:ext cx="8915400" cy="332969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76200" y="1905000"/>
            <a:ext cx="76200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542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9144000" cy="598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5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676400"/>
            <a:ext cx="8042275" cy="13366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FF0000"/>
                </a:solidFill>
                <a:latin typeface="News Gothic MT" charset="0"/>
              </a:rPr>
              <a:t>LinkInterpreter</a:t>
            </a:r>
            <a:endParaRPr lang="en-US" dirty="0">
              <a:solidFill>
                <a:srgbClr val="FF0000"/>
              </a:solidFill>
              <a:latin typeface="News Gothic MT" charset="0"/>
            </a:endParaRP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3446463" y="3108325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Enrichment analysis</a:t>
            </a:r>
          </a:p>
        </p:txBody>
      </p:sp>
    </p:spTree>
    <p:extLst>
      <p:ext uri="{BB962C8B-B14F-4D97-AF65-F5344CB8AC3E}">
        <p14:creationId xmlns:p14="http://schemas.microsoft.com/office/powerpoint/2010/main" val="2333811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115452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1676400" y="914400"/>
            <a:ext cx="609600" cy="228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286000"/>
            <a:ext cx="8084477" cy="290714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276600" y="4800600"/>
            <a:ext cx="838200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949559"/>
            <a:ext cx="7924800" cy="57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5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7188" y="76200"/>
            <a:ext cx="8358187" cy="71437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Multidimensionality of high-throughput data</a:t>
            </a:r>
            <a:endParaRPr lang="en-IN" sz="2000" dirty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62100"/>
            <a:ext cx="19129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3850" y="3003550"/>
            <a:ext cx="1830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>
                <a:cs typeface="Arial" charset="0"/>
              </a:rPr>
              <a:t>Experimental Study</a:t>
            </a:r>
          </a:p>
          <a:p>
            <a:pPr eaLnBrk="1" hangingPunct="1"/>
            <a:r>
              <a:rPr lang="en-US" sz="1200" i="1" dirty="0">
                <a:cs typeface="Arial" charset="0"/>
              </a:rPr>
              <a:t>GEO data</a:t>
            </a:r>
          </a:p>
          <a:p>
            <a:pPr eaLnBrk="1" hangingPunct="1"/>
            <a:r>
              <a:rPr lang="en-US" sz="1200" i="1" dirty="0">
                <a:cs typeface="Arial" charset="0"/>
              </a:rPr>
              <a:t>Public OMICS resource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489075"/>
            <a:ext cx="24098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635375" y="1201738"/>
            <a:ext cx="1181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cs typeface="Arial" charset="0"/>
              </a:rPr>
              <a:t>PDX Samples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971550" y="4225925"/>
            <a:ext cx="6624638" cy="2089150"/>
            <a:chOff x="683568" y="4149080"/>
            <a:chExt cx="6624736" cy="2089150"/>
          </a:xfrm>
        </p:grpSpPr>
        <p:sp>
          <p:nvSpPr>
            <p:cNvPr id="8" name="Rounded Rectangle 7"/>
            <p:cNvSpPr/>
            <p:nvPr/>
          </p:nvSpPr>
          <p:spPr>
            <a:xfrm>
              <a:off x="683568" y="4149080"/>
              <a:ext cx="6624736" cy="208756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18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971600" y="4149080"/>
              <a:ext cx="6048672" cy="2089150"/>
              <a:chOff x="467544" y="4149080"/>
              <a:chExt cx="6048672" cy="2089150"/>
            </a:xfrm>
          </p:grpSpPr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2267744" y="4364459"/>
                <a:ext cx="4248472" cy="1754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en-US" sz="1200" b="1">
                    <a:cs typeface="Arial" charset="0"/>
                  </a:rPr>
                  <a:t>Is data accessible?</a:t>
                </a:r>
              </a:p>
              <a:p>
                <a:pPr algn="just"/>
                <a:endParaRPr lang="en-US" sz="1200" b="1">
                  <a:cs typeface="Arial" charset="0"/>
                </a:endParaRPr>
              </a:p>
              <a:p>
                <a:pPr algn="just"/>
                <a:r>
                  <a:rPr lang="en-US" sz="1200" b="1">
                    <a:cs typeface="Arial" charset="0"/>
                  </a:rPr>
                  <a:t>Is public data available in the usable format ? </a:t>
                </a:r>
              </a:p>
              <a:p>
                <a:pPr algn="just"/>
                <a:endParaRPr lang="en-US" sz="1200" b="1">
                  <a:cs typeface="Arial" charset="0"/>
                </a:endParaRPr>
              </a:p>
              <a:p>
                <a:pPr algn="just"/>
                <a:r>
                  <a:rPr lang="en-US" sz="1200" b="1">
                    <a:cs typeface="Arial" charset="0"/>
                  </a:rPr>
                  <a:t>With the use of available data, how to understand the relation between tumor-associated attributes in different platforms ?</a:t>
                </a:r>
              </a:p>
              <a:p>
                <a:pPr algn="just"/>
                <a:endParaRPr lang="en-US" sz="1200" b="1">
                  <a:cs typeface="Arial" charset="0"/>
                </a:endParaRPr>
              </a:p>
              <a:p>
                <a:pPr algn="just"/>
                <a:r>
                  <a:rPr lang="en-US" sz="1200" b="1">
                    <a:cs typeface="Arial" charset="0"/>
                  </a:rPr>
                  <a:t>How to perform across platform analysis ?</a:t>
                </a:r>
              </a:p>
            </p:txBody>
          </p:sp>
          <p:grpSp>
            <p:nvGrpSpPr>
              <p:cNvPr id="11" name="Group 3"/>
              <p:cNvGrpSpPr>
                <a:grpSpLocks/>
              </p:cNvGrpSpPr>
              <p:nvPr/>
            </p:nvGrpSpPr>
            <p:grpSpPr bwMode="auto">
              <a:xfrm>
                <a:off x="467544" y="4149080"/>
                <a:ext cx="1650414" cy="2089150"/>
                <a:chOff x="2065608" y="208974"/>
                <a:chExt cx="3814328" cy="5240454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2065608" y="2556806"/>
                  <a:ext cx="3472390" cy="2892622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800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2072816" y="2201212"/>
                  <a:ext cx="3472391" cy="2894900"/>
                </a:xfrm>
                <a:prstGeom prst="rect">
                  <a:avLst/>
                </a:prstGeom>
                <a:solidFill>
                  <a:schemeClr val="bg2">
                    <a:lumMod val="50000"/>
                    <a:alpha val="77000"/>
                  </a:schemeClr>
                </a:solidFill>
                <a:ln>
                  <a:solidFill>
                    <a:schemeClr val="tx1"/>
                  </a:solidFill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800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2072816" y="1790912"/>
                  <a:ext cx="3474793" cy="2894900"/>
                </a:xfrm>
                <a:prstGeom prst="rect">
                  <a:avLst/>
                </a:prstGeom>
                <a:solidFill>
                  <a:schemeClr val="accent4">
                    <a:lumMod val="75000"/>
                    <a:alpha val="66000"/>
                  </a:schemeClr>
                </a:solidFill>
                <a:ln>
                  <a:solidFill>
                    <a:schemeClr val="tx1"/>
                  </a:solidFill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800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2106460" y="1398846"/>
                  <a:ext cx="3472391" cy="2892623"/>
                </a:xfrm>
                <a:prstGeom prst="rect">
                  <a:avLst/>
                </a:prstGeom>
                <a:solidFill>
                  <a:schemeClr val="accent1">
                    <a:lumMod val="50000"/>
                    <a:alpha val="6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800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2089372" y="1176245"/>
                  <a:ext cx="3472390" cy="262965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800" dirty="0"/>
                </a:p>
              </p:txBody>
            </p:sp>
            <p:sp>
              <p:nvSpPr>
                <p:cNvPr id="17" name="TextBox 9"/>
                <p:cNvSpPr txBox="1">
                  <a:spLocks noChangeArrowheads="1"/>
                </p:cNvSpPr>
                <p:nvPr/>
              </p:nvSpPr>
              <p:spPr bwMode="auto">
                <a:xfrm rot="-1839461">
                  <a:off x="3967991" y="2602431"/>
                  <a:ext cx="1493519" cy="5020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700"/>
                    <a:t>Proteomics</a:t>
                  </a:r>
                </a:p>
              </p:txBody>
            </p:sp>
            <p:sp>
              <p:nvSpPr>
                <p:cNvPr id="18" name="TextBox 10"/>
                <p:cNvSpPr txBox="1">
                  <a:spLocks noChangeArrowheads="1"/>
                </p:cNvSpPr>
                <p:nvPr/>
              </p:nvSpPr>
              <p:spPr bwMode="auto">
                <a:xfrm rot="-1839461">
                  <a:off x="4181055" y="4001966"/>
                  <a:ext cx="1428161" cy="3950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800"/>
                    <a:t>Methylation</a:t>
                  </a:r>
                </a:p>
              </p:txBody>
            </p:sp>
            <p:sp>
              <p:nvSpPr>
                <p:cNvPr id="19" name="TextBox 11"/>
                <p:cNvSpPr txBox="1">
                  <a:spLocks noChangeArrowheads="1"/>
                </p:cNvSpPr>
                <p:nvPr/>
              </p:nvSpPr>
              <p:spPr bwMode="auto">
                <a:xfrm rot="-1839461">
                  <a:off x="4125950" y="3761083"/>
                  <a:ext cx="1164101" cy="3950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800"/>
                    <a:t>Mutation</a:t>
                  </a:r>
                </a:p>
              </p:txBody>
            </p:sp>
            <p:sp>
              <p:nvSpPr>
                <p:cNvPr id="20" name="TextBox 12"/>
                <p:cNvSpPr txBox="1">
                  <a:spLocks noChangeArrowheads="1"/>
                </p:cNvSpPr>
                <p:nvPr/>
              </p:nvSpPr>
              <p:spPr bwMode="auto">
                <a:xfrm rot="-1839461">
                  <a:off x="3287515" y="3472744"/>
                  <a:ext cx="2592421" cy="3950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800"/>
                    <a:t>Copy Number variations</a:t>
                  </a:r>
                </a:p>
              </p:txBody>
            </p:sp>
            <p:sp>
              <p:nvSpPr>
                <p:cNvPr id="21" name="TextBox 13"/>
                <p:cNvSpPr txBox="1">
                  <a:spLocks noChangeArrowheads="1"/>
                </p:cNvSpPr>
                <p:nvPr/>
              </p:nvSpPr>
              <p:spPr bwMode="auto">
                <a:xfrm rot="-1839461">
                  <a:off x="3636706" y="3027804"/>
                  <a:ext cx="1875786" cy="2968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800"/>
                    <a:t>RNA Expression</a:t>
                  </a: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2089638" y="612437"/>
                  <a:ext cx="3472390" cy="289262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  <a:alpha val="77000"/>
                  </a:schemeClr>
                </a:solidFill>
                <a:ln>
                  <a:solidFill>
                    <a:schemeClr val="tx1"/>
                  </a:solidFill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800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2072816" y="208974"/>
                  <a:ext cx="3474793" cy="2892622"/>
                </a:xfrm>
                <a:prstGeom prst="rect">
                  <a:avLst/>
                </a:prstGeom>
                <a:solidFill>
                  <a:schemeClr val="bg1">
                    <a:alpha val="77000"/>
                  </a:schemeClr>
                </a:solidFill>
                <a:ln>
                  <a:solidFill>
                    <a:schemeClr val="tx1"/>
                  </a:solidFill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800"/>
                </a:p>
              </p:txBody>
            </p:sp>
            <p:sp>
              <p:nvSpPr>
                <p:cNvPr id="24" name="TextBox 16"/>
                <p:cNvSpPr txBox="1">
                  <a:spLocks noChangeArrowheads="1"/>
                </p:cNvSpPr>
                <p:nvPr/>
              </p:nvSpPr>
              <p:spPr bwMode="auto">
                <a:xfrm rot="-1839461">
                  <a:off x="3461206" y="2229361"/>
                  <a:ext cx="2266333" cy="3950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800"/>
                    <a:t>Phospho-proteomics</a:t>
                  </a:r>
                </a:p>
              </p:txBody>
            </p:sp>
            <p:sp>
              <p:nvSpPr>
                <p:cNvPr id="25" name="TextBox 17"/>
                <p:cNvSpPr txBox="1">
                  <a:spLocks noChangeArrowheads="1"/>
                </p:cNvSpPr>
                <p:nvPr/>
              </p:nvSpPr>
              <p:spPr bwMode="auto">
                <a:xfrm rot="-1839461">
                  <a:off x="3812289" y="1976284"/>
                  <a:ext cx="1043167" cy="3950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800"/>
                    <a:t>Clinical</a:t>
                  </a:r>
                </a:p>
              </p:txBody>
            </p:sp>
          </p:grpSp>
        </p:grpSp>
      </p:grpSp>
      <p:grpSp>
        <p:nvGrpSpPr>
          <p:cNvPr id="26" name="Group 34"/>
          <p:cNvGrpSpPr>
            <a:grpSpLocks/>
          </p:cNvGrpSpPr>
          <p:nvPr/>
        </p:nvGrpSpPr>
        <p:grpSpPr bwMode="auto">
          <a:xfrm>
            <a:off x="5076825" y="1143000"/>
            <a:ext cx="3024188" cy="2722563"/>
            <a:chOff x="2588492" y="3187654"/>
            <a:chExt cx="3292933" cy="2722038"/>
          </a:xfrm>
        </p:grpSpPr>
        <p:grpSp>
          <p:nvGrpSpPr>
            <p:cNvPr id="27" name="Group 35"/>
            <p:cNvGrpSpPr>
              <a:grpSpLocks/>
            </p:cNvGrpSpPr>
            <p:nvPr/>
          </p:nvGrpSpPr>
          <p:grpSpPr bwMode="auto">
            <a:xfrm>
              <a:off x="2588492" y="3187654"/>
              <a:ext cx="3292933" cy="2722038"/>
              <a:chOff x="619125" y="3267074"/>
              <a:chExt cx="3292933" cy="2722038"/>
            </a:xfrm>
          </p:grpSpPr>
          <p:pic>
            <p:nvPicPr>
              <p:cNvPr id="29" name="Picture 3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971"/>
              <a:stretch>
                <a:fillRect/>
              </a:stretch>
            </p:blipFill>
            <p:spPr bwMode="auto">
              <a:xfrm>
                <a:off x="619125" y="3267074"/>
                <a:ext cx="1649928" cy="2642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3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58"/>
              <a:stretch>
                <a:fillRect/>
              </a:stretch>
            </p:blipFill>
            <p:spPr bwMode="auto">
              <a:xfrm>
                <a:off x="2269053" y="3443571"/>
                <a:ext cx="1643005" cy="2545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" name="Rectangle 27"/>
            <p:cNvSpPr/>
            <p:nvPr/>
          </p:nvSpPr>
          <p:spPr>
            <a:xfrm>
              <a:off x="4239280" y="3217811"/>
              <a:ext cx="497829" cy="2936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1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90" t="21234" b="31705"/>
          <a:stretch>
            <a:fillRect/>
          </a:stretch>
        </p:blipFill>
        <p:spPr bwMode="auto">
          <a:xfrm>
            <a:off x="8101013" y="1281113"/>
            <a:ext cx="984250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"/>
          <p:cNvSpPr txBox="1">
            <a:spLocks noChangeArrowheads="1"/>
          </p:cNvSpPr>
          <p:nvPr/>
        </p:nvSpPr>
        <p:spPr bwMode="auto">
          <a:xfrm>
            <a:off x="6156325" y="1128713"/>
            <a:ext cx="17002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cs typeface="Arial" charset="0"/>
              </a:rPr>
              <a:t>TCGA Cancer cohort</a:t>
            </a: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2339975" y="3792538"/>
            <a:ext cx="4248150" cy="360362"/>
            <a:chOff x="2339752" y="3717032"/>
            <a:chExt cx="4248472" cy="360040"/>
          </a:xfrm>
        </p:grpSpPr>
        <p:sp>
          <p:nvSpPr>
            <p:cNvPr id="34" name="TextBox 1"/>
            <p:cNvSpPr txBox="1">
              <a:spLocks noChangeArrowheads="1"/>
            </p:cNvSpPr>
            <p:nvPr/>
          </p:nvSpPr>
          <p:spPr bwMode="auto">
            <a:xfrm>
              <a:off x="2483768" y="3717032"/>
              <a:ext cx="398057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FF0000"/>
                  </a:solidFill>
                </a:rPr>
                <a:t>Increase in dimensionality increases complexity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339752" y="3717032"/>
              <a:ext cx="4248472" cy="36004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3828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459208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352800" y="2667000"/>
            <a:ext cx="0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0" y="4419600"/>
            <a:ext cx="22860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315200" y="4114800"/>
            <a:ext cx="0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469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" y="228600"/>
            <a:ext cx="3948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FFFF"/>
                </a:solidFill>
              </a:rPr>
              <a:t>Lets explores </a:t>
            </a:r>
            <a:r>
              <a:rPr lang="en-US" b="1" dirty="0" smtClean="0">
                <a:solidFill>
                  <a:srgbClr val="FFFFFF"/>
                </a:solidFill>
              </a:rPr>
              <a:t>more cases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143000"/>
            <a:ext cx="8458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sz="2400" b="1" dirty="0" smtClean="0"/>
              <a:t>Case </a:t>
            </a:r>
            <a:r>
              <a:rPr lang="en-US" sz="2400" b="1" dirty="0"/>
              <a:t>example: </a:t>
            </a:r>
            <a:r>
              <a:rPr lang="en-US" sz="2400" dirty="0" smtClean="0"/>
              <a:t>Clinical Serous phenotype association with Proteomics</a:t>
            </a:r>
          </a:p>
          <a:p>
            <a:pPr lvl="1"/>
            <a:r>
              <a:rPr lang="en-US" sz="2400" i="1" dirty="0" smtClean="0"/>
              <a:t>Perform </a:t>
            </a:r>
            <a:r>
              <a:rPr lang="en-US" sz="2400" i="1" dirty="0"/>
              <a:t>association analysis using </a:t>
            </a:r>
            <a:r>
              <a:rPr lang="en-US" sz="2400" i="1" dirty="0" err="1"/>
              <a:t>LinkFinder</a:t>
            </a:r>
            <a:endParaRPr lang="en-US" sz="2400" i="1" dirty="0"/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Select the cancer cohort: </a:t>
            </a:r>
            <a:r>
              <a:rPr lang="en-US" sz="2400" dirty="0" smtClean="0"/>
              <a:t>CPTAC_UCEC</a:t>
            </a: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Select search dataset </a:t>
            </a:r>
            <a:r>
              <a:rPr lang="en-US" sz="2400" dirty="0" smtClean="0"/>
              <a:t>: Clinical </a:t>
            </a:r>
            <a:r>
              <a:rPr lang="en-US" sz="2400" dirty="0"/>
              <a:t>Data </a:t>
            </a:r>
            <a:r>
              <a:rPr lang="en-US" sz="2400" dirty="0" smtClean="0"/>
              <a:t>type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i="1" dirty="0" smtClean="0"/>
              <a:t>Optional</a:t>
            </a:r>
            <a:r>
              <a:rPr lang="en-US" sz="2400" dirty="0"/>
              <a:t>, Select population </a:t>
            </a:r>
            <a:r>
              <a:rPr lang="en-US" sz="2400" dirty="0" smtClean="0"/>
              <a:t>[</a:t>
            </a:r>
            <a:r>
              <a:rPr lang="en-US" sz="2400" dirty="0"/>
              <a:t>do not select in this example]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Select attribute</a:t>
            </a:r>
            <a:r>
              <a:rPr lang="en-US" sz="2400" dirty="0" smtClean="0"/>
              <a:t>/phenotype </a:t>
            </a:r>
            <a:r>
              <a:rPr lang="en-US" sz="2400" dirty="0"/>
              <a:t>of interest: </a:t>
            </a:r>
            <a:r>
              <a:rPr lang="en-US" sz="2400" dirty="0" smtClean="0"/>
              <a:t>Serous</a:t>
            </a: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Select target dataset with which possible pair-wise association analyses will be calculated: </a:t>
            </a:r>
            <a:r>
              <a:rPr lang="en-US" sz="2400" dirty="0" err="1"/>
              <a:t>HiSeq</a:t>
            </a:r>
            <a:r>
              <a:rPr lang="en-US" sz="2400" dirty="0"/>
              <a:t> RNA Data Type (gene level)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Select statistical method: T-test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Click SUBMIT QUERY</a:t>
            </a:r>
          </a:p>
        </p:txBody>
      </p:sp>
    </p:spTree>
    <p:extLst>
      <p:ext uri="{BB962C8B-B14F-4D97-AF65-F5344CB8AC3E}">
        <p14:creationId xmlns:p14="http://schemas.microsoft.com/office/powerpoint/2010/main" val="201942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" y="228600"/>
            <a:ext cx="3948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FFFF"/>
                </a:solidFill>
              </a:rPr>
              <a:t>Lets explores </a:t>
            </a:r>
            <a:r>
              <a:rPr lang="en-US" b="1" dirty="0" smtClean="0">
                <a:solidFill>
                  <a:srgbClr val="FFFFFF"/>
                </a:solidFill>
              </a:rPr>
              <a:t>more cases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990600"/>
            <a:ext cx="8458200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sz="2400" b="1" dirty="0" smtClean="0"/>
              <a:t>Case </a:t>
            </a:r>
            <a:r>
              <a:rPr lang="en-US" sz="2400" b="1" dirty="0"/>
              <a:t>example: </a:t>
            </a:r>
            <a:r>
              <a:rPr lang="en-US" sz="2400" dirty="0" smtClean="0"/>
              <a:t>JAK1 protein association with other proteins</a:t>
            </a:r>
          </a:p>
          <a:p>
            <a:pPr lvl="1"/>
            <a:r>
              <a:rPr lang="en-US" sz="2400" i="1" dirty="0" smtClean="0"/>
              <a:t>Perform </a:t>
            </a:r>
            <a:r>
              <a:rPr lang="en-US" sz="2400" i="1" dirty="0"/>
              <a:t>association analysis using </a:t>
            </a:r>
            <a:r>
              <a:rPr lang="en-US" sz="2400" i="1" dirty="0" err="1"/>
              <a:t>LinkFinder</a:t>
            </a:r>
            <a:endParaRPr lang="en-US" sz="2400" i="1" dirty="0"/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Select the cancer cohort: </a:t>
            </a:r>
            <a:r>
              <a:rPr lang="en-US" sz="2400" dirty="0" smtClean="0"/>
              <a:t>CPTAC_UCEC</a:t>
            </a: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Select search dataset </a:t>
            </a:r>
            <a:r>
              <a:rPr lang="en-US" sz="2400" dirty="0" smtClean="0"/>
              <a:t>: Proteome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i="1" dirty="0" smtClean="0"/>
              <a:t>Optional</a:t>
            </a:r>
            <a:r>
              <a:rPr lang="en-US" sz="2400" dirty="0"/>
              <a:t>, Select population </a:t>
            </a:r>
            <a:r>
              <a:rPr lang="en-US" sz="2400" dirty="0" smtClean="0"/>
              <a:t>[</a:t>
            </a:r>
            <a:r>
              <a:rPr lang="en-US" sz="2400" dirty="0"/>
              <a:t>do not select in this example]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Select attribute</a:t>
            </a:r>
            <a:r>
              <a:rPr lang="en-US" sz="2400" dirty="0" smtClean="0"/>
              <a:t>/phenotype </a:t>
            </a:r>
            <a:r>
              <a:rPr lang="en-US" sz="2400" dirty="0"/>
              <a:t>of interest: </a:t>
            </a:r>
            <a:r>
              <a:rPr lang="en-US" sz="2400" dirty="0" smtClean="0"/>
              <a:t>JAK1</a:t>
            </a: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Select target dataset with which possible pair-wise association analyses will be calculated: </a:t>
            </a:r>
            <a:r>
              <a:rPr lang="en-US" sz="2400" dirty="0" smtClean="0"/>
              <a:t>Proteome</a:t>
            </a: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Select statistical method: </a:t>
            </a:r>
            <a:r>
              <a:rPr lang="en-US" sz="2400" dirty="0" smtClean="0"/>
              <a:t>Pearson</a:t>
            </a: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Click SUBMIT </a:t>
            </a:r>
            <a:r>
              <a:rPr lang="en-US" sz="2400" dirty="0" smtClean="0"/>
              <a:t>QUERY</a:t>
            </a:r>
          </a:p>
          <a:p>
            <a:pPr marL="742950" lvl="1" indent="-285750">
              <a:buFont typeface="Arial"/>
              <a:buChar char="•"/>
            </a:pP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b="1" dirty="0" err="1" smtClean="0"/>
              <a:t>LinkInterpreter</a:t>
            </a:r>
            <a:endParaRPr lang="en-US" sz="2400" b="1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Select GSEA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Select </a:t>
            </a:r>
            <a:r>
              <a:rPr lang="en-US" sz="2400" dirty="0" err="1" smtClean="0"/>
              <a:t>WikiPathway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view Significant enrichment and Map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9709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" y="228600"/>
            <a:ext cx="3948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FFFF"/>
                </a:solidFill>
              </a:rPr>
              <a:t>Lets explores </a:t>
            </a:r>
            <a:r>
              <a:rPr lang="en-US" b="1" dirty="0" smtClean="0">
                <a:solidFill>
                  <a:srgbClr val="FFFFFF"/>
                </a:solidFill>
              </a:rPr>
              <a:t>more cases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914400"/>
            <a:ext cx="8458200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sz="2400" b="1" dirty="0" smtClean="0"/>
              <a:t>Case </a:t>
            </a:r>
            <a:r>
              <a:rPr lang="en-US" sz="2400" b="1" dirty="0"/>
              <a:t>example: </a:t>
            </a:r>
            <a:r>
              <a:rPr lang="en-US" sz="2400" dirty="0" smtClean="0"/>
              <a:t>AKT1 </a:t>
            </a:r>
            <a:r>
              <a:rPr lang="en-US" sz="2400" dirty="0" err="1" smtClean="0"/>
              <a:t>phosphpoprotein</a:t>
            </a:r>
            <a:r>
              <a:rPr lang="en-US" sz="2400" dirty="0" smtClean="0"/>
              <a:t> association with other </a:t>
            </a:r>
            <a:r>
              <a:rPr lang="en-US" sz="2400" dirty="0" err="1" smtClean="0"/>
              <a:t>phosphoproteins</a:t>
            </a:r>
            <a:r>
              <a:rPr lang="en-US" sz="2400" dirty="0" smtClean="0"/>
              <a:t> expression</a:t>
            </a:r>
          </a:p>
          <a:p>
            <a:pPr lvl="1"/>
            <a:r>
              <a:rPr lang="en-US" sz="2400" i="1" dirty="0" smtClean="0"/>
              <a:t>Perform </a:t>
            </a:r>
            <a:r>
              <a:rPr lang="en-US" sz="2400" i="1" dirty="0"/>
              <a:t>association analysis using </a:t>
            </a:r>
            <a:r>
              <a:rPr lang="en-US" sz="2400" i="1" dirty="0" err="1"/>
              <a:t>LinkFinder</a:t>
            </a:r>
            <a:endParaRPr lang="en-US" sz="2400" i="1" dirty="0"/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Select the cancer cohort: </a:t>
            </a:r>
            <a:r>
              <a:rPr lang="en-US" sz="2400" dirty="0" smtClean="0"/>
              <a:t>CPTAC_UCEC</a:t>
            </a: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Select search dataset </a:t>
            </a:r>
            <a:r>
              <a:rPr lang="en-US" sz="2400" dirty="0" smtClean="0"/>
              <a:t>: </a:t>
            </a:r>
            <a:r>
              <a:rPr lang="en-US" sz="2400" dirty="0" err="1" smtClean="0"/>
              <a:t>Phosphoroteome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i="1" dirty="0" smtClean="0"/>
              <a:t>Optional</a:t>
            </a:r>
            <a:r>
              <a:rPr lang="en-US" sz="2400" dirty="0"/>
              <a:t>, Select population </a:t>
            </a:r>
            <a:r>
              <a:rPr lang="en-US" sz="2400" dirty="0" smtClean="0"/>
              <a:t>[</a:t>
            </a:r>
            <a:r>
              <a:rPr lang="en-US" sz="2400" dirty="0"/>
              <a:t>do not select in this example]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Select attribute</a:t>
            </a:r>
            <a:r>
              <a:rPr lang="en-US" sz="2400" dirty="0" smtClean="0"/>
              <a:t>/phenotype </a:t>
            </a:r>
            <a:r>
              <a:rPr lang="en-US" sz="2400" dirty="0"/>
              <a:t>of interest: </a:t>
            </a:r>
            <a:r>
              <a:rPr lang="en-US" sz="2400" dirty="0" smtClean="0"/>
              <a:t>AKT1</a:t>
            </a: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Select target dataset with which possible pair-wise association analyses will be calculated: </a:t>
            </a:r>
            <a:r>
              <a:rPr lang="en-US" sz="2400" dirty="0" err="1"/>
              <a:t>Phosphoroteome</a:t>
            </a: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Select </a:t>
            </a:r>
            <a:r>
              <a:rPr lang="en-US" sz="2400" dirty="0"/>
              <a:t>statistical method: </a:t>
            </a:r>
            <a:r>
              <a:rPr lang="en-US" sz="2400" dirty="0" smtClean="0"/>
              <a:t>Spearman</a:t>
            </a: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Click SUBMIT </a:t>
            </a:r>
            <a:r>
              <a:rPr lang="en-US" sz="2400" dirty="0" smtClean="0"/>
              <a:t>QUERY</a:t>
            </a:r>
          </a:p>
          <a:p>
            <a:pPr marL="742950" lvl="1" indent="-285750">
              <a:buFont typeface="Arial"/>
              <a:buChar char="•"/>
            </a:pP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b="1" dirty="0" err="1" smtClean="0"/>
              <a:t>LinkInterpreter</a:t>
            </a:r>
            <a:endParaRPr lang="en-US" sz="2400" b="1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Select GSEA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Select TF pathway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view Significant TFs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8415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796649" y="3176587"/>
            <a:ext cx="7902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Compare “Concordance” or “Discordance” among or across cancer omics platform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81000" y="2209800"/>
            <a:ext cx="80422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D75B4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D75B4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D75B4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D75B4"/>
                </a:solidFill>
                <a:latin typeface="Arial" charset="0"/>
              </a:defRPr>
            </a:lvl9pPr>
          </a:lstStyle>
          <a:p>
            <a:pPr algn="ctr"/>
            <a:r>
              <a:rPr lang="en-US" dirty="0" err="1" smtClean="0">
                <a:solidFill>
                  <a:srgbClr val="FF0000"/>
                </a:solidFill>
                <a:latin typeface="News Gothic MT" charset="0"/>
              </a:rPr>
              <a:t>LinkCompare</a:t>
            </a:r>
            <a:endParaRPr lang="en-US" dirty="0">
              <a:solidFill>
                <a:srgbClr val="FF0000"/>
              </a:solidFill>
              <a:latin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9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8839200" cy="324075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533400" y="4191000"/>
            <a:ext cx="457200" cy="762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2400" y="4953000"/>
            <a:ext cx="177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to Compare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0"/>
            <a:ext cx="655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Compare serous association in </a:t>
            </a:r>
            <a:r>
              <a:rPr lang="en-US" dirty="0" err="1" smtClean="0">
                <a:solidFill>
                  <a:srgbClr val="FFFFFF"/>
                </a:solidFill>
              </a:rPr>
              <a:t>RNAseq</a:t>
            </a:r>
            <a:r>
              <a:rPr lang="en-US" dirty="0" smtClean="0">
                <a:solidFill>
                  <a:srgbClr val="FFFFFF"/>
                </a:solidFill>
              </a:rPr>
              <a:t> and Proteomics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09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3164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04800" y="990600"/>
            <a:ext cx="381000" cy="152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1828800" y="990600"/>
            <a:ext cx="609600" cy="228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2" idx="1"/>
          </p:cNvCxnSpPr>
          <p:nvPr/>
        </p:nvCxnSpPr>
        <p:spPr>
          <a:xfrm flipV="1">
            <a:off x="0" y="1905000"/>
            <a:ext cx="381000" cy="667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0"/>
            <a:ext cx="655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Results shown in Table with </a:t>
            </a:r>
            <a:r>
              <a:rPr lang="en-US" dirty="0" err="1" smtClean="0">
                <a:solidFill>
                  <a:srgbClr val="FFFFFF"/>
                </a:solidFill>
              </a:rPr>
              <a:t>metaSignificance</a:t>
            </a:r>
            <a:r>
              <a:rPr lang="en-US" dirty="0" smtClean="0">
                <a:solidFill>
                  <a:srgbClr val="FFFFFF"/>
                </a:solidFill>
              </a:rPr>
              <a:t> value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25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04800" y="152400"/>
            <a:ext cx="655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Result comparison and visualization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14400"/>
            <a:ext cx="8534400" cy="568394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667000" y="3352800"/>
            <a:ext cx="457200" cy="762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553200" y="3276600"/>
            <a:ext cx="381000" cy="914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38400" y="30480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0" y="29718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00200" y="3581400"/>
            <a:ext cx="290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Proteome                                   </a:t>
            </a:r>
            <a:r>
              <a:rPr lang="en-US" sz="1400" dirty="0" err="1" smtClean="0"/>
              <a:t>RNAseq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0" y="3578423"/>
            <a:ext cx="290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Proteome                                   </a:t>
            </a:r>
            <a:r>
              <a:rPr lang="en-US" sz="1400" dirty="0" err="1" smtClean="0"/>
              <a:t>RNAseq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76731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76400"/>
            <a:ext cx="4241800" cy="4694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600200"/>
            <a:ext cx="4308406" cy="4806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990600"/>
            <a:ext cx="8610600" cy="495462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224135"/>
            <a:ext cx="655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Significant genes in both platforms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55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9741" y="2438400"/>
            <a:ext cx="400571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i="1" dirty="0" smtClean="0"/>
              <a:t>Thank </a:t>
            </a:r>
            <a:r>
              <a:rPr lang="en-US" sz="4800" i="1" dirty="0" smtClean="0"/>
              <a:t>You</a:t>
            </a:r>
          </a:p>
          <a:p>
            <a:pPr algn="ctr"/>
            <a:r>
              <a:rPr lang="en-US" sz="4800" i="1" dirty="0"/>
              <a:t>f</a:t>
            </a:r>
            <a:r>
              <a:rPr lang="en-US" sz="4800" i="1" dirty="0" smtClean="0"/>
              <a:t>or</a:t>
            </a:r>
          </a:p>
          <a:p>
            <a:pPr algn="ctr"/>
            <a:r>
              <a:rPr lang="en-US" sz="4800" i="1" dirty="0" smtClean="0"/>
              <a:t>Joining session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134218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28600" y="1524000"/>
            <a:ext cx="8610600" cy="3232150"/>
            <a:chOff x="1331640" y="1052736"/>
            <a:chExt cx="7701871" cy="285750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1331640" y="1052736"/>
              <a:ext cx="3526774" cy="2857500"/>
              <a:chOff x="2915816" y="3717032"/>
              <a:chExt cx="3527741" cy="2857575"/>
            </a:xfrm>
          </p:grpSpPr>
          <p:grpSp>
            <p:nvGrpSpPr>
              <p:cNvPr id="6" name="Group 3"/>
              <p:cNvGrpSpPr>
                <a:grpSpLocks/>
              </p:cNvGrpSpPr>
              <p:nvPr/>
            </p:nvGrpSpPr>
            <p:grpSpPr bwMode="auto">
              <a:xfrm>
                <a:off x="3851919" y="3717032"/>
                <a:ext cx="2073298" cy="2857575"/>
                <a:chOff x="2065608" y="208974"/>
                <a:chExt cx="4174546" cy="5240454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2065608" y="2556806"/>
                  <a:ext cx="3472390" cy="2892622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800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2072816" y="2201212"/>
                  <a:ext cx="3472391" cy="2894900"/>
                </a:xfrm>
                <a:prstGeom prst="rect">
                  <a:avLst/>
                </a:prstGeom>
                <a:solidFill>
                  <a:schemeClr val="bg2">
                    <a:lumMod val="50000"/>
                    <a:alpha val="77000"/>
                  </a:schemeClr>
                </a:solidFill>
                <a:ln>
                  <a:solidFill>
                    <a:schemeClr val="tx1"/>
                  </a:solidFill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800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2072816" y="1790912"/>
                  <a:ext cx="3474793" cy="2894900"/>
                </a:xfrm>
                <a:prstGeom prst="rect">
                  <a:avLst/>
                </a:prstGeom>
                <a:solidFill>
                  <a:schemeClr val="accent4">
                    <a:lumMod val="75000"/>
                    <a:alpha val="66000"/>
                  </a:schemeClr>
                </a:solidFill>
                <a:ln>
                  <a:solidFill>
                    <a:schemeClr val="tx1"/>
                  </a:solidFill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800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2106460" y="1398846"/>
                  <a:ext cx="3472391" cy="2892623"/>
                </a:xfrm>
                <a:prstGeom prst="rect">
                  <a:avLst/>
                </a:prstGeom>
                <a:solidFill>
                  <a:schemeClr val="accent1">
                    <a:lumMod val="50000"/>
                    <a:alpha val="6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800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2089372" y="1176245"/>
                  <a:ext cx="3472390" cy="262965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800" dirty="0"/>
                </a:p>
              </p:txBody>
            </p:sp>
            <p:sp>
              <p:nvSpPr>
                <p:cNvPr id="13" name="TextBox 9"/>
                <p:cNvSpPr txBox="1">
                  <a:spLocks noChangeArrowheads="1"/>
                </p:cNvSpPr>
                <p:nvPr/>
              </p:nvSpPr>
              <p:spPr bwMode="auto">
                <a:xfrm rot="19760539">
                  <a:off x="3855144" y="2628894"/>
                  <a:ext cx="1719212" cy="449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 dirty="0"/>
                    <a:t>Proteomics</a:t>
                  </a:r>
                </a:p>
              </p:txBody>
            </p:sp>
            <p:sp>
              <p:nvSpPr>
                <p:cNvPr id="14" name="TextBox 10"/>
                <p:cNvSpPr txBox="1">
                  <a:spLocks noChangeArrowheads="1"/>
                </p:cNvSpPr>
                <p:nvPr/>
              </p:nvSpPr>
              <p:spPr bwMode="auto">
                <a:xfrm rot="19760539">
                  <a:off x="4019963" y="3974959"/>
                  <a:ext cx="1750344" cy="449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 dirty="0"/>
                    <a:t>Methylation</a:t>
                  </a:r>
                </a:p>
              </p:txBody>
            </p:sp>
            <p:sp>
              <p:nvSpPr>
                <p:cNvPr id="15" name="TextBox 11"/>
                <p:cNvSpPr txBox="1">
                  <a:spLocks noChangeArrowheads="1"/>
                </p:cNvSpPr>
                <p:nvPr/>
              </p:nvSpPr>
              <p:spPr bwMode="auto">
                <a:xfrm rot="19760539">
                  <a:off x="4010022" y="3734076"/>
                  <a:ext cx="1395961" cy="449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 dirty="0"/>
                    <a:t>Mutation</a:t>
                  </a:r>
                </a:p>
              </p:txBody>
            </p:sp>
            <p:sp>
              <p:nvSpPr>
                <p:cNvPr id="16" name="TextBox 12"/>
                <p:cNvSpPr txBox="1">
                  <a:spLocks noChangeArrowheads="1"/>
                </p:cNvSpPr>
                <p:nvPr/>
              </p:nvSpPr>
              <p:spPr bwMode="auto">
                <a:xfrm rot="19760539">
                  <a:off x="2927297" y="3445736"/>
                  <a:ext cx="3312857" cy="449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/>
                    <a:t>Copy Number variations</a:t>
                  </a:r>
                </a:p>
              </p:txBody>
            </p:sp>
            <p:sp>
              <p:nvSpPr>
                <p:cNvPr id="17" name="TextBox 13"/>
                <p:cNvSpPr txBox="1">
                  <a:spLocks noChangeArrowheads="1"/>
                </p:cNvSpPr>
                <p:nvPr/>
              </p:nvSpPr>
              <p:spPr bwMode="auto">
                <a:xfrm rot="19760539">
                  <a:off x="3399053" y="2951668"/>
                  <a:ext cx="2351093" cy="449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/>
                    <a:t>RNA Expression</a:t>
                  </a: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2089638" y="612437"/>
                  <a:ext cx="3472390" cy="289262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  <a:alpha val="77000"/>
                  </a:schemeClr>
                </a:solidFill>
                <a:ln>
                  <a:solidFill>
                    <a:schemeClr val="tx1"/>
                  </a:solidFill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800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2072816" y="208974"/>
                  <a:ext cx="3474793" cy="2892622"/>
                </a:xfrm>
                <a:prstGeom prst="rect">
                  <a:avLst/>
                </a:prstGeom>
                <a:solidFill>
                  <a:schemeClr val="bg1">
                    <a:alpha val="77000"/>
                  </a:schemeClr>
                </a:solidFill>
                <a:ln>
                  <a:solidFill>
                    <a:schemeClr val="tx1"/>
                  </a:solidFill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800"/>
                </a:p>
              </p:txBody>
            </p:sp>
            <p:sp>
              <p:nvSpPr>
                <p:cNvPr id="20" name="TextBox 16"/>
                <p:cNvSpPr txBox="1">
                  <a:spLocks noChangeArrowheads="1"/>
                </p:cNvSpPr>
                <p:nvPr/>
              </p:nvSpPr>
              <p:spPr bwMode="auto">
                <a:xfrm rot="19760539">
                  <a:off x="3156761" y="2202354"/>
                  <a:ext cx="2875225" cy="449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 dirty="0" err="1"/>
                    <a:t>Phospho</a:t>
                  </a:r>
                  <a:r>
                    <a:rPr lang="en-US" sz="1200" dirty="0"/>
                    <a:t>-proteomics</a:t>
                  </a:r>
                </a:p>
              </p:txBody>
            </p:sp>
            <p:sp>
              <p:nvSpPr>
                <p:cNvPr id="21" name="TextBox 17"/>
                <p:cNvSpPr txBox="1">
                  <a:spLocks noChangeArrowheads="1"/>
                </p:cNvSpPr>
                <p:nvPr/>
              </p:nvSpPr>
              <p:spPr bwMode="auto">
                <a:xfrm rot="19760539">
                  <a:off x="3720766" y="1949277"/>
                  <a:ext cx="1226213" cy="449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/>
                    <a:t>Clinical</a:t>
                  </a:r>
                </a:p>
              </p:txBody>
            </p:sp>
          </p:grpSp>
          <p:sp>
            <p:nvSpPr>
              <p:cNvPr id="7" name="Double Brace 6"/>
              <p:cNvSpPr/>
              <p:nvPr/>
            </p:nvSpPr>
            <p:spPr>
              <a:xfrm>
                <a:off x="2915816" y="4220799"/>
                <a:ext cx="3527741" cy="1656785"/>
              </a:xfrm>
              <a:prstGeom prst="bracePair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pic>
          <p:nvPicPr>
            <p:cNvPr id="4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624" y="1180845"/>
              <a:ext cx="4207887" cy="240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3"/>
            <p:cNvSpPr txBox="1">
              <a:spLocks noChangeArrowheads="1"/>
            </p:cNvSpPr>
            <p:nvPr/>
          </p:nvSpPr>
          <p:spPr bwMode="auto">
            <a:xfrm>
              <a:off x="6156176" y="2996952"/>
              <a:ext cx="339222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500" i="1"/>
                <a:t>www</a:t>
              </a: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57188" y="73025"/>
            <a:ext cx="8358187" cy="71437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Multi-Omics Analysis (Why and How?)</a:t>
            </a:r>
            <a:endParaRPr lang="en-IN" sz="2000" dirty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1187450" y="5878513"/>
            <a:ext cx="68405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rgbClr val="FF0000"/>
                </a:solidFill>
              </a:rPr>
              <a:t>Challenge is how to make genomic/proteomic data available to user and allow them to perform multi-omics / pan-cancer analysis without difficulty</a:t>
            </a:r>
          </a:p>
        </p:txBody>
      </p:sp>
    </p:spTree>
    <p:extLst>
      <p:ext uri="{BB962C8B-B14F-4D97-AF65-F5344CB8AC3E}">
        <p14:creationId xmlns:p14="http://schemas.microsoft.com/office/powerpoint/2010/main" val="1156879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9079" y="2493234"/>
            <a:ext cx="5996535" cy="1861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sp>
        <p:nvSpPr>
          <p:cNvPr id="3" name="Rectangle 2"/>
          <p:cNvSpPr/>
          <p:nvPr/>
        </p:nvSpPr>
        <p:spPr>
          <a:xfrm>
            <a:off x="1418671" y="2453033"/>
            <a:ext cx="5996535" cy="18613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3769">
              <a:defRPr/>
            </a:pPr>
            <a:endParaRPr lang="en-US" sz="1353" kern="0">
              <a:solidFill>
                <a:srgbClr val="FFFFFF"/>
              </a:solidFill>
              <a:latin typeface="Arial"/>
              <a:ea typeface=""/>
              <a:cs typeface="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510" t="12612" b="17218"/>
          <a:stretch/>
        </p:blipFill>
        <p:spPr>
          <a:xfrm>
            <a:off x="385252" y="1897062"/>
            <a:ext cx="3714802" cy="33359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585700">
            <a:off x="14824" y="4467876"/>
            <a:ext cx="1994173" cy="52428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3769">
              <a:defRPr/>
            </a:pPr>
            <a:r>
              <a:rPr lang="en-US" sz="1504" b="1" kern="0" dirty="0">
                <a:solidFill>
                  <a:sysClr val="windowText" lastClr="000000"/>
                </a:solidFill>
                <a:latin typeface="Arial"/>
                <a:ea typeface=""/>
                <a:cs typeface=""/>
              </a:rPr>
              <a:t>Samples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-691962" y="2712136"/>
            <a:ext cx="2154428" cy="52428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3769">
              <a:defRPr/>
            </a:pPr>
            <a:r>
              <a:rPr lang="en-US" sz="1504" b="1" kern="0">
                <a:solidFill>
                  <a:sysClr val="windowText" lastClr="000000"/>
                </a:solidFill>
                <a:latin typeface="Arial"/>
                <a:ea typeface=""/>
                <a:cs typeface=""/>
              </a:rPr>
              <a:t>Platforms</a:t>
            </a:r>
            <a:endParaRPr lang="en-US" sz="1504" b="1" kern="0" dirty="0">
              <a:solidFill>
                <a:sysClr val="windowText" lastClr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7" name="Rectangle 6"/>
          <p:cNvSpPr/>
          <p:nvPr/>
        </p:nvSpPr>
        <p:spPr>
          <a:xfrm rot="19952116">
            <a:off x="2197750" y="4571147"/>
            <a:ext cx="1051602" cy="52428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3769">
              <a:defRPr/>
            </a:pPr>
            <a:r>
              <a:rPr lang="en-US" sz="1504" b="1" kern="0">
                <a:solidFill>
                  <a:sysClr val="windowText" lastClr="000000"/>
                </a:solidFill>
                <a:latin typeface="Arial"/>
                <a:ea typeface=""/>
                <a:cs typeface=""/>
              </a:rPr>
              <a:t>Attributes</a:t>
            </a:r>
            <a:endParaRPr lang="en-US" sz="1504" b="1" kern="0" dirty="0">
              <a:solidFill>
                <a:sysClr val="windowText" lastClr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8" name="Left Arrow 7"/>
          <p:cNvSpPr/>
          <p:nvPr/>
        </p:nvSpPr>
        <p:spPr>
          <a:xfrm rot="1658838">
            <a:off x="1996622" y="5021600"/>
            <a:ext cx="1260016" cy="229167"/>
          </a:xfrm>
          <a:prstGeom prst="leftArrow">
            <a:avLst>
              <a:gd name="adj1" fmla="val 99999"/>
              <a:gd name="adj2" fmla="val 60000"/>
            </a:avLst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3769">
              <a:defRPr/>
            </a:pPr>
            <a:r>
              <a:rPr lang="en-US" sz="1353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Survival</a:t>
            </a:r>
          </a:p>
        </p:txBody>
      </p:sp>
      <p:sp>
        <p:nvSpPr>
          <p:cNvPr id="9" name="Left Arrow 8"/>
          <p:cNvSpPr/>
          <p:nvPr/>
        </p:nvSpPr>
        <p:spPr>
          <a:xfrm rot="1658838">
            <a:off x="2910350" y="3110948"/>
            <a:ext cx="2010227" cy="226900"/>
          </a:xfrm>
          <a:prstGeom prst="leftArrow">
            <a:avLst>
              <a:gd name="adj1" fmla="val 99999"/>
              <a:gd name="adj2" fmla="val 60000"/>
            </a:avLst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3769">
              <a:defRPr/>
            </a:pPr>
            <a:r>
              <a:rPr lang="en-US" sz="1353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PIK3CA mutation</a:t>
            </a:r>
          </a:p>
        </p:txBody>
      </p:sp>
      <p:sp>
        <p:nvSpPr>
          <p:cNvPr id="10" name="Left Arrow 9"/>
          <p:cNvSpPr/>
          <p:nvPr/>
        </p:nvSpPr>
        <p:spPr>
          <a:xfrm rot="1658838">
            <a:off x="2442255" y="4398577"/>
            <a:ext cx="2012960" cy="229167"/>
          </a:xfrm>
          <a:prstGeom prst="leftArrow">
            <a:avLst>
              <a:gd name="adj1" fmla="val 99999"/>
              <a:gd name="adj2" fmla="val 60000"/>
            </a:avLst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3769">
              <a:defRPr/>
            </a:pPr>
            <a:r>
              <a:rPr lang="en-US" sz="1353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Mir-200C expression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62056" y="3820085"/>
            <a:ext cx="1064715" cy="254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3769"/>
            <a:r>
              <a:rPr lang="en-US" sz="1053">
                <a:solidFill>
                  <a:srgbClr val="000000"/>
                </a:solidFill>
                <a:cs typeface=""/>
              </a:rPr>
              <a:t>/MS proteomics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1" t="18567" r="6238" b="67252"/>
          <a:stretch/>
        </p:blipFill>
        <p:spPr>
          <a:xfrm>
            <a:off x="5087625" y="2283165"/>
            <a:ext cx="3781255" cy="24967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29292" y="4861293"/>
            <a:ext cx="4411464" cy="55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4" b="1" dirty="0"/>
              <a:t>Discover, compare, and interpret </a:t>
            </a:r>
          </a:p>
          <a:p>
            <a:pPr algn="ctr"/>
            <a:r>
              <a:rPr lang="en-US" sz="1504" b="1" dirty="0"/>
              <a:t>omics associations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5660543" y="2455041"/>
            <a:ext cx="1432293" cy="1432293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750" tIns="34375" rIns="68750" bIns="34375" numCol="1" rtlCol="0" anchor="ctr" anchorCtr="0" compatLnSpc="1">
            <a:prstTxWarp prst="textNoShape">
              <a:avLst/>
            </a:prstTxWarp>
          </a:bodyPr>
          <a:lstStyle/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r>
              <a:rPr lang="en-US" sz="1203" b="1">
                <a:latin typeface="Arial" charset="0"/>
                <a:cs typeface="Arial" charset="0"/>
              </a:rPr>
              <a:t>mRNA</a:t>
            </a:r>
            <a:endParaRPr lang="en-US" sz="1203" b="1" dirty="0">
              <a:latin typeface="Arial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806378" y="2455041"/>
            <a:ext cx="1432293" cy="1432293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750" tIns="34375" rIns="68750" bIns="34375" numCol="1" rtlCol="0" anchor="ctr" anchorCtr="0" compatLnSpc="1">
            <a:prstTxWarp prst="textNoShape">
              <a:avLst/>
            </a:prstTxWarp>
          </a:bodyPr>
          <a:lstStyle/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r>
              <a:rPr lang="en-US" sz="1203" b="1" dirty="0">
                <a:latin typeface="Arial" charset="0"/>
                <a:cs typeface="Arial" charset="0"/>
              </a:rPr>
              <a:t>Copy number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6233461" y="3371708"/>
            <a:ext cx="1432293" cy="1432293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750" tIns="34375" rIns="68750" bIns="34375" numCol="1" rtlCol="0" anchor="ctr" anchorCtr="0" compatLnSpc="1">
            <a:prstTxWarp prst="textNoShape">
              <a:avLst/>
            </a:prstTxWarp>
          </a:bodyPr>
          <a:lstStyle/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r>
              <a:rPr lang="en-US" sz="1203" b="1" dirty="0">
                <a:latin typeface="Arial" charset="0"/>
                <a:cs typeface="Arial" charset="0"/>
              </a:rPr>
              <a:t>Protein</a:t>
            </a:r>
          </a:p>
        </p:txBody>
      </p:sp>
      <p:sp>
        <p:nvSpPr>
          <p:cNvPr id="17" name="Folded Corner 16"/>
          <p:cNvSpPr/>
          <p:nvPr/>
        </p:nvSpPr>
        <p:spPr bwMode="auto">
          <a:xfrm>
            <a:off x="6348044" y="2283165"/>
            <a:ext cx="1203126" cy="2979170"/>
          </a:xfrm>
          <a:prstGeom prst="foldedCorner">
            <a:avLst/>
          </a:prstGeom>
          <a:solidFill>
            <a:schemeClr val="accent1">
              <a:alpha val="15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750" tIns="34375" rIns="68750" bIns="34375" numCol="1" rtlCol="0" anchor="ctr" anchorCtr="0" compatLnSpc="1">
            <a:prstTxWarp prst="textNoShape">
              <a:avLst/>
            </a:prstTxWarp>
          </a:bodyPr>
          <a:lstStyle/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r>
              <a:rPr lang="en-US" sz="1203" b="1" dirty="0">
                <a:latin typeface="Arial" charset="0"/>
                <a:cs typeface="Arial" charset="0"/>
              </a:rPr>
              <a:t>Protein 1</a:t>
            </a:r>
          </a:p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r>
              <a:rPr lang="en-US" sz="1203" b="1" dirty="0">
                <a:latin typeface="Arial" charset="0"/>
                <a:cs typeface="Arial" charset="0"/>
              </a:rPr>
              <a:t>Protein 2</a:t>
            </a:r>
          </a:p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r>
              <a:rPr lang="en-US" sz="1203" b="1" dirty="0">
                <a:latin typeface="Arial" charset="0"/>
                <a:cs typeface="Arial" charset="0"/>
              </a:rPr>
              <a:t>Protein 3</a:t>
            </a:r>
          </a:p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r>
              <a:rPr lang="mr-IN" sz="1203" b="1" dirty="0">
                <a:latin typeface="Arial" charset="0"/>
                <a:cs typeface="Arial" charset="0"/>
              </a:rPr>
              <a:t>……</a:t>
            </a:r>
            <a:endParaRPr lang="en-US" sz="1203" b="1" dirty="0">
              <a:latin typeface="Arial" charset="0"/>
              <a:cs typeface="Arial" charset="0"/>
            </a:endParaRPr>
          </a:p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r>
              <a:rPr lang="mr-IN" sz="1203" b="1" dirty="0">
                <a:latin typeface="Arial" charset="0"/>
                <a:cs typeface="Arial" charset="0"/>
              </a:rPr>
              <a:t>……</a:t>
            </a:r>
            <a:endParaRPr lang="en-US" sz="1203" b="1" dirty="0">
              <a:latin typeface="Arial" charset="0"/>
              <a:cs typeface="Arial" charset="0"/>
            </a:endParaRPr>
          </a:p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r>
              <a:rPr lang="mr-IN" sz="1203" b="1" dirty="0">
                <a:latin typeface="Arial" charset="0"/>
                <a:cs typeface="Arial" charset="0"/>
              </a:rPr>
              <a:t>……</a:t>
            </a:r>
            <a:endParaRPr lang="en-US" sz="1203" b="1" dirty="0">
              <a:latin typeface="Arial" charset="0"/>
              <a:cs typeface="Arial" charset="0"/>
            </a:endParaRPr>
          </a:p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r>
              <a:rPr lang="mr-IN" sz="1203" b="1" dirty="0">
                <a:latin typeface="Arial" charset="0"/>
                <a:cs typeface="Arial" charset="0"/>
              </a:rPr>
              <a:t>……</a:t>
            </a:r>
            <a:endParaRPr lang="en-US" sz="1203" b="1" dirty="0">
              <a:latin typeface="Arial" charset="0"/>
              <a:cs typeface="Arial" charset="0"/>
            </a:endParaRPr>
          </a:p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r>
              <a:rPr lang="mr-IN" sz="1203" b="1" dirty="0">
                <a:latin typeface="Arial" charset="0"/>
                <a:cs typeface="Arial" charset="0"/>
              </a:rPr>
              <a:t>……</a:t>
            </a:r>
            <a:endParaRPr lang="en-US" sz="1203" b="1" dirty="0">
              <a:latin typeface="Arial" charset="0"/>
              <a:cs typeface="Arial" charset="0"/>
            </a:endParaRPr>
          </a:p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r>
              <a:rPr lang="mr-IN" sz="1203" b="1" dirty="0">
                <a:latin typeface="Arial" charset="0"/>
                <a:cs typeface="Arial" charset="0"/>
              </a:rPr>
              <a:t>……</a:t>
            </a:r>
            <a:endParaRPr lang="en-US" sz="1203" b="1" dirty="0">
              <a:latin typeface="Arial" charset="0"/>
              <a:cs typeface="Arial" charset="0"/>
            </a:endParaRPr>
          </a:p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r>
              <a:rPr lang="mr-IN" sz="1203" b="1" dirty="0">
                <a:latin typeface="Arial" charset="0"/>
                <a:cs typeface="Arial" charset="0"/>
              </a:rPr>
              <a:t>……</a:t>
            </a:r>
            <a:endParaRPr lang="en-US" sz="1203" b="1" dirty="0">
              <a:latin typeface="Arial" charset="0"/>
              <a:cs typeface="Arial" charset="0"/>
            </a:endParaRPr>
          </a:p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r>
              <a:rPr lang="mr-IN" sz="1203" b="1" dirty="0">
                <a:latin typeface="Arial" charset="0"/>
                <a:cs typeface="Arial" charset="0"/>
              </a:rPr>
              <a:t>……</a:t>
            </a:r>
            <a:endParaRPr lang="en-US" sz="1203" b="1" dirty="0">
              <a:latin typeface="Arial" charset="0"/>
              <a:cs typeface="Arial" charset="0"/>
            </a:endParaRPr>
          </a:p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r>
              <a:rPr lang="en-US" sz="1203" b="1" dirty="0">
                <a:latin typeface="Arial" charset="0"/>
                <a:cs typeface="Arial" charset="0"/>
              </a:rPr>
              <a:t>Protein n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5832418" y="2856083"/>
            <a:ext cx="1432293" cy="1432293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750" tIns="34375" rIns="68750" bIns="34375" numCol="1" rtlCol="0" anchor="ctr" anchorCtr="0" compatLnSpc="1">
            <a:prstTxWarp prst="textNoShape">
              <a:avLst/>
            </a:prstTxWarp>
          </a:bodyPr>
          <a:lstStyle/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r>
              <a:rPr lang="en-US" sz="1203" b="1">
                <a:latin typeface="Arial" charset="0"/>
                <a:cs typeface="Arial" charset="0"/>
              </a:rPr>
              <a:t>mRNA</a:t>
            </a:r>
            <a:endParaRPr lang="en-US" sz="1203" b="1" dirty="0">
              <a:latin typeface="Arial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863670" y="2856083"/>
            <a:ext cx="1432293" cy="1432293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750" tIns="34375" rIns="68750" bIns="34375" numCol="1" rtlCol="0" anchor="ctr" anchorCtr="0" compatLnSpc="1">
            <a:prstTxWarp prst="textNoShape">
              <a:avLst/>
            </a:prstTxWarp>
          </a:bodyPr>
          <a:lstStyle/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r>
              <a:rPr lang="en-US" sz="1203" b="1">
                <a:latin typeface="Arial" charset="0"/>
                <a:cs typeface="Arial" charset="0"/>
              </a:rPr>
              <a:t>Protein</a:t>
            </a:r>
            <a:endParaRPr lang="en-US" sz="1203" b="1" dirty="0">
              <a:latin typeface="Arial" charset="0"/>
              <a:cs typeface="Arial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57188" y="76200"/>
            <a:ext cx="8358187" cy="71437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LinkedOmics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Motivation</a:t>
            </a:r>
            <a:endParaRPr lang="en-IN" sz="2000" dirty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569" y="5087809"/>
            <a:ext cx="69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TCGA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578040" y="4582430"/>
            <a:ext cx="977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8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2" grpId="0"/>
      <p:bldP spid="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51" y="4495800"/>
            <a:ext cx="87488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/>
              <a:t>Omics </a:t>
            </a:r>
            <a:r>
              <a:rPr lang="en-US" sz="1000" b="1" dirty="0"/>
              <a:t>data for </a:t>
            </a:r>
            <a:r>
              <a:rPr lang="en-US" sz="1000" b="1" dirty="0" smtClean="0"/>
              <a:t>32 </a:t>
            </a:r>
            <a:r>
              <a:rPr lang="en-US" sz="1000" b="1" dirty="0"/>
              <a:t>cancer cohorts downloaded from TCGA (version 2016_01_28). </a:t>
            </a:r>
            <a:r>
              <a:rPr lang="en-US" sz="1000" dirty="0" smtClean="0"/>
              <a:t>The </a:t>
            </a:r>
            <a:r>
              <a:rPr lang="en-US" sz="1000" dirty="0"/>
              <a:t>platform includes data from methylation (gene level), copy number variation (focal and gene level), mutation (site and gene level), mRNA expression (gene level), </a:t>
            </a:r>
            <a:r>
              <a:rPr lang="en-US" sz="1000" dirty="0" err="1"/>
              <a:t>miRNA</a:t>
            </a:r>
            <a:r>
              <a:rPr lang="en-US" sz="1000" dirty="0"/>
              <a:t> expression (gene level), RPPA (</a:t>
            </a:r>
            <a:r>
              <a:rPr lang="en-US" sz="1000" dirty="0" err="1"/>
              <a:t>analyte</a:t>
            </a:r>
            <a:r>
              <a:rPr lang="en-US" sz="1000" dirty="0"/>
              <a:t> and gene level) and clinical data (phenotype) related to primary tumors from 11,158 patients. It also includes mass spectrometry-based proteomics data generated by the Clinical Proteomic Tumor Analysis Consortium (CPTAC) for TCGA breast, colorectal, and ovarian tumors. </a:t>
            </a:r>
          </a:p>
        </p:txBody>
      </p:sp>
      <p:pic>
        <p:nvPicPr>
          <p:cNvPr id="3" name="Picture 2" descr="Figure-1A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46291"/>
            <a:ext cx="9144000" cy="250602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57188" y="50800"/>
            <a:ext cx="835818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Calibri" charset="0"/>
                <a:cs typeface="Arial" charset="0"/>
              </a:rPr>
              <a:t>Data Source</a:t>
            </a:r>
            <a:endParaRPr lang="en-US" sz="2000" dirty="0">
              <a:solidFill>
                <a:schemeClr val="bg1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136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399927"/>
              </p:ext>
            </p:extLst>
          </p:nvPr>
        </p:nvGraphicFramePr>
        <p:xfrm>
          <a:off x="1332408" y="2111290"/>
          <a:ext cx="3006358" cy="855026"/>
        </p:xfrm>
        <a:graphic>
          <a:graphicData uri="http://schemas.openxmlformats.org/drawingml/2006/table">
            <a:tbl>
              <a:tblPr firstRow="1" bandRow="1"/>
              <a:tblGrid>
                <a:gridCol w="3006358"/>
              </a:tblGrid>
              <a:tr h="366667">
                <a:tc>
                  <a:txBody>
                    <a:bodyPr/>
                    <a:lstStyle>
                      <a:lvl1pPr marL="0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8625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7249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5874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4499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3123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1748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0372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68997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500" dirty="0" err="1" smtClean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LinkFinder</a:t>
                      </a:r>
                      <a:endParaRPr lang="en-US" sz="1500" dirty="0">
                        <a:solidFill>
                          <a:srgbClr val="FFFF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375" marR="34375" marT="68750" marB="68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</a:tr>
              <a:tr h="481251">
                <a:tc>
                  <a:txBody>
                    <a:bodyPr/>
                    <a:lstStyle>
                      <a:lvl1pPr marL="0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8625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7249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5874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4499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3123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1748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0372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68997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1400" dirty="0" smtClean="0">
                          <a:latin typeface="Arial" charset="0"/>
                        </a:rPr>
                        <a:t>Within- and cross-omics</a:t>
                      </a:r>
                      <a:r>
                        <a:rPr lang="en-US" altLang="en-US" sz="1400" baseline="0" dirty="0" smtClean="0">
                          <a:latin typeface="Arial" charset="0"/>
                        </a:rPr>
                        <a:t> associations</a:t>
                      </a:r>
                      <a:endParaRPr lang="en-US" sz="1400" dirty="0"/>
                    </a:p>
                  </a:txBody>
                  <a:tcPr marL="34375" marR="34375" marT="137500" marB="137500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" lastClr="FFFFFF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348714"/>
              </p:ext>
            </p:extLst>
          </p:nvPr>
        </p:nvGraphicFramePr>
        <p:xfrm>
          <a:off x="1336475" y="4665650"/>
          <a:ext cx="3006358" cy="855026"/>
        </p:xfrm>
        <a:graphic>
          <a:graphicData uri="http://schemas.openxmlformats.org/drawingml/2006/table">
            <a:tbl>
              <a:tblPr firstRow="1" bandRow="1"/>
              <a:tblGrid>
                <a:gridCol w="3006358"/>
              </a:tblGrid>
              <a:tr h="366667">
                <a:tc>
                  <a:txBody>
                    <a:bodyPr/>
                    <a:lstStyle>
                      <a:lvl1pPr marL="0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8625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7249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5874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4499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3123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1748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0372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68997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500" dirty="0" err="1" smtClean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LinkCompare</a:t>
                      </a:r>
                      <a:endParaRPr lang="en-US" sz="1500" dirty="0">
                        <a:solidFill>
                          <a:srgbClr val="FFFF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375" marR="34375" marT="68750" marB="68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</a:tr>
              <a:tr h="481251">
                <a:tc>
                  <a:txBody>
                    <a:bodyPr/>
                    <a:lstStyle>
                      <a:lvl1pPr marL="0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8625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7249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5874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4499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3123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1748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0372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68997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1400" dirty="0" smtClean="0">
                          <a:latin typeface="Arial" charset="0"/>
                        </a:rPr>
                        <a:t>Multi-omics and pan-cancer analysis</a:t>
                      </a:r>
                      <a:endParaRPr lang="en-US" sz="1400" dirty="0"/>
                    </a:p>
                  </a:txBody>
                  <a:tcPr marL="34375" marR="34375" marT="137500" marB="137500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" lastClr="FFFFFF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478403"/>
              </p:ext>
            </p:extLst>
          </p:nvPr>
        </p:nvGraphicFramePr>
        <p:xfrm>
          <a:off x="1336474" y="3388469"/>
          <a:ext cx="3006358" cy="855026"/>
        </p:xfrm>
        <a:graphic>
          <a:graphicData uri="http://schemas.openxmlformats.org/drawingml/2006/table">
            <a:tbl>
              <a:tblPr firstRow="1" bandRow="1"/>
              <a:tblGrid>
                <a:gridCol w="3006358"/>
              </a:tblGrid>
              <a:tr h="366667">
                <a:tc>
                  <a:txBody>
                    <a:bodyPr/>
                    <a:lstStyle>
                      <a:lvl1pPr marL="0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8625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7249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5874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4499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3123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1748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0372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68997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500" dirty="0" err="1" smtClean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LinkInterpreter</a:t>
                      </a:r>
                      <a:endParaRPr lang="en-US" sz="1500" dirty="0">
                        <a:solidFill>
                          <a:srgbClr val="FFFF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375" marR="34375" marT="68750" marB="68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</a:tr>
              <a:tr h="481251">
                <a:tc>
                  <a:txBody>
                    <a:bodyPr/>
                    <a:lstStyle>
                      <a:lvl1pPr marL="0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8625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7249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5874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4499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3123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1748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0372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68997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1400" dirty="0" smtClean="0">
                          <a:latin typeface="Arial" charset="0"/>
                        </a:rPr>
                        <a:t>Pathway and network analysis</a:t>
                      </a:r>
                      <a:endParaRPr lang="en-US" sz="1400" dirty="0"/>
                    </a:p>
                  </a:txBody>
                  <a:tcPr marL="34375" marR="34375" marT="137500" marB="137500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" lastClr="FFFFFF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2" t="52266" r="6548" b="26758"/>
          <a:stretch/>
        </p:blipFill>
        <p:spPr>
          <a:xfrm>
            <a:off x="4486119" y="3142541"/>
            <a:ext cx="4611928" cy="1604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5" t="35861" r="5576" b="46301"/>
          <a:stretch/>
        </p:blipFill>
        <p:spPr>
          <a:xfrm>
            <a:off x="4371535" y="1882123"/>
            <a:ext cx="4706337" cy="1317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6" t="69761" r="6015" b="14155"/>
          <a:stretch/>
        </p:blipFill>
        <p:spPr>
          <a:xfrm>
            <a:off x="4386583" y="4689418"/>
            <a:ext cx="4710645" cy="126041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905329" y="2168582"/>
            <a:ext cx="320834" cy="229167"/>
          </a:xfrm>
          <a:prstGeom prst="right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68750" tIns="34375" rIns="68750" bIns="34375" numCol="1" rtlCol="0" anchor="ctr" anchorCtr="0" compatLnSpc="1">
            <a:prstTxWarp prst="textNoShape">
              <a:avLst/>
            </a:prstTxWarp>
          </a:bodyPr>
          <a:lstStyle/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endParaRPr lang="en-US" sz="1203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urved Right Arrow 8"/>
          <p:cNvSpPr/>
          <p:nvPr/>
        </p:nvSpPr>
        <p:spPr bwMode="auto">
          <a:xfrm>
            <a:off x="1019912" y="2397749"/>
            <a:ext cx="286459" cy="2635420"/>
          </a:xfrm>
          <a:prstGeom prst="curvedRight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68750" tIns="34375" rIns="68750" bIns="34375" numCol="1" rtlCol="0" anchor="ctr" anchorCtr="0" compatLnSpc="1">
            <a:prstTxWarp prst="textNoShape">
              <a:avLst/>
            </a:prstTxWarp>
          </a:bodyPr>
          <a:lstStyle/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endParaRPr lang="en-US" sz="1203" b="1">
              <a:latin typeface="Arial" charset="0"/>
              <a:cs typeface="Arial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5400000">
            <a:off x="2738665" y="3085250"/>
            <a:ext cx="343750" cy="229167"/>
          </a:xfrm>
          <a:prstGeom prst="right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68750" tIns="34375" rIns="68750" bIns="34375" numCol="1" rtlCol="0" anchor="ctr" anchorCtr="0" compatLnSpc="1">
            <a:prstTxWarp prst="textNoShape">
              <a:avLst/>
            </a:prstTxWarp>
          </a:bodyPr>
          <a:lstStyle/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endParaRPr lang="en-US" sz="1203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6200000">
            <a:off x="2738665" y="4345668"/>
            <a:ext cx="343750" cy="229167"/>
          </a:xfrm>
          <a:prstGeom prst="right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68750" tIns="34375" rIns="68750" bIns="34375" numCol="1" rtlCol="0" anchor="ctr" anchorCtr="0" compatLnSpc="1">
            <a:prstTxWarp prst="textNoShape">
              <a:avLst/>
            </a:prstTxWarp>
          </a:bodyPr>
          <a:lstStyle/>
          <a:p>
            <a:pPr algn="ctr" defTabSz="687537" fontAlgn="base">
              <a:spcBef>
                <a:spcPct val="20000"/>
              </a:spcBef>
              <a:spcAft>
                <a:spcPct val="0"/>
              </a:spcAft>
            </a:pPr>
            <a:endParaRPr lang="en-US" sz="1203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85808" y="2071977"/>
          <a:ext cx="762229" cy="3956424"/>
        </p:xfrm>
        <a:graphic>
          <a:graphicData uri="http://schemas.openxmlformats.org/drawingml/2006/table">
            <a:tbl>
              <a:tblPr firstRow="1" bandRow="1"/>
              <a:tblGrid>
                <a:gridCol w="762229"/>
              </a:tblGrid>
              <a:tr h="595834">
                <a:tc>
                  <a:txBody>
                    <a:bodyPr/>
                    <a:lstStyle>
                      <a:lvl1pPr marL="0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8625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7249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5874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4499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3123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1748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0372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68997" algn="l" defTabSz="1217249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5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TCGA/</a:t>
                      </a:r>
                      <a:r>
                        <a:rPr lang="en-US" sz="1500" dirty="0" smtClean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CPTAC</a:t>
                      </a:r>
                      <a:endParaRPr lang="en-US" sz="1500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375" marR="34375" marT="68750" marB="68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</a:tr>
              <a:tr h="3052859">
                <a:tc>
                  <a:txBody>
                    <a:bodyPr/>
                    <a:lstStyle>
                      <a:lvl1pPr marL="0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608625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1217249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825874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2434499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3043123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3651748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4260372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4868997" algn="l" defTabSz="1217249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900" dirty="0" smtClean="0">
                          <a:latin typeface="Arial" charset="0"/>
                        </a:rPr>
                        <a:t>LAML, ACC, BLCA, LGG, </a:t>
                      </a:r>
                      <a:r>
                        <a:rPr lang="en-US" altLang="en-US" sz="900" dirty="0" smtClean="0">
                          <a:solidFill>
                            <a:srgbClr val="FF0000"/>
                          </a:solidFill>
                          <a:latin typeface="Arial" charset="0"/>
                        </a:rPr>
                        <a:t>BRCA</a:t>
                      </a:r>
                      <a:r>
                        <a:rPr lang="en-US" altLang="en-US" sz="900" dirty="0" smtClean="0">
                          <a:latin typeface="Arial" charset="0"/>
                        </a:rPr>
                        <a:t>, CESC, CHOL,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900" dirty="0" smtClean="0">
                          <a:latin typeface="Arial" charset="0"/>
                        </a:rPr>
                        <a:t>COAD, </a:t>
                      </a:r>
                      <a:r>
                        <a:rPr lang="en-US" altLang="en-US" sz="900" dirty="0" smtClean="0">
                          <a:solidFill>
                            <a:srgbClr val="FF0000"/>
                          </a:solidFill>
                          <a:latin typeface="Arial" charset="0"/>
                        </a:rPr>
                        <a:t>COADREAD</a:t>
                      </a:r>
                      <a:r>
                        <a:rPr lang="en-US" altLang="en-US" sz="900" dirty="0" smtClean="0">
                          <a:latin typeface="Arial" charset="0"/>
                        </a:rPr>
                        <a:t>, ESCA, GBM, HNSC, KICH,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900" dirty="0" smtClean="0">
                          <a:latin typeface="Arial" charset="0"/>
                        </a:rPr>
                        <a:t>KIRC, KIRP, LIHC, LUAD, LUSC, DLBC, MESO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900" dirty="0" smtClean="0">
                          <a:solidFill>
                            <a:srgbClr val="FF0000"/>
                          </a:solidFill>
                          <a:latin typeface="Arial" charset="0"/>
                        </a:rPr>
                        <a:t>OV</a:t>
                      </a:r>
                      <a:r>
                        <a:rPr lang="en-US" altLang="en-US" sz="900" dirty="0" smtClean="0">
                          <a:latin typeface="Arial" charset="0"/>
                        </a:rPr>
                        <a:t>, PAAD, PCPG, PRAD, READ, SARC, SKCM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900" dirty="0" smtClean="0">
                          <a:latin typeface="Arial" charset="0"/>
                        </a:rPr>
                        <a:t>STAD, TGCT, THYM, THCA, UCS, UCEC, UVM</a:t>
                      </a:r>
                      <a:endParaRPr lang="en-US" sz="900" dirty="0"/>
                    </a:p>
                  </a:txBody>
                  <a:tcPr marL="34375" marR="34375" marT="34375" marB="34375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" lastClr="FFFFFF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-11339" y="1776313"/>
            <a:ext cx="4571403" cy="3005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353" b="1" dirty="0"/>
              <a:t>32</a:t>
            </a:r>
            <a:r>
              <a:rPr lang="en-US" sz="1353" dirty="0"/>
              <a:t> cancer types; </a:t>
            </a:r>
            <a:r>
              <a:rPr lang="en-US" sz="1353" b="1" dirty="0"/>
              <a:t>11,158</a:t>
            </a:r>
            <a:r>
              <a:rPr lang="en-US" sz="1353" dirty="0"/>
              <a:t> patients; </a:t>
            </a:r>
            <a:r>
              <a:rPr lang="en-US" sz="1353" b="1" dirty="0"/>
              <a:t>&gt;1 billion data points</a:t>
            </a:r>
            <a:endParaRPr lang="en-US" sz="1353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57188" y="63500"/>
            <a:ext cx="8358187" cy="71437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Data Organization and Analysis Modules</a:t>
            </a:r>
          </a:p>
        </p:txBody>
      </p:sp>
    </p:spTree>
    <p:extLst>
      <p:ext uri="{BB962C8B-B14F-4D97-AF65-F5344CB8AC3E}">
        <p14:creationId xmlns:p14="http://schemas.microsoft.com/office/powerpoint/2010/main" val="158330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04624"/>
            <a:ext cx="8021638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05" y="1675256"/>
            <a:ext cx="6834239" cy="348761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57188" y="50800"/>
            <a:ext cx="835818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 smtClean="0">
                <a:solidFill>
                  <a:schemeClr val="bg1"/>
                </a:solidFill>
                <a:latin typeface="Calibri" charset="0"/>
                <a:cs typeface="Arial" charset="0"/>
              </a:rPr>
              <a:t>Webportal</a:t>
            </a:r>
            <a:endParaRPr lang="en-US" sz="2000" dirty="0">
              <a:solidFill>
                <a:schemeClr val="bg1"/>
              </a:solidFill>
              <a:latin typeface="Calibri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1150" y="914400"/>
            <a:ext cx="2251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www.linkedomics.org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84300"/>
            <a:ext cx="759618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3492500" y="1023937"/>
            <a:ext cx="2352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hlinkClick r:id="rId3"/>
              </a:rPr>
              <a:t>www.linkedomics.org</a:t>
            </a:r>
            <a:r>
              <a:rPr lang="en-US" sz="1800"/>
              <a:t>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7188" y="42862"/>
            <a:ext cx="8358187" cy="71437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Overview of “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LinkedOmics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” 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webportal</a:t>
            </a:r>
            <a:endParaRPr lang="en-US" sz="2000" dirty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79388" y="1023937"/>
            <a:ext cx="8856662" cy="5376863"/>
            <a:chOff x="179512" y="980728"/>
            <a:chExt cx="8856984" cy="5376962"/>
          </a:xfrm>
        </p:grpSpPr>
        <p:sp>
          <p:nvSpPr>
            <p:cNvPr id="6" name="Rectangle 16"/>
            <p:cNvSpPr>
              <a:spLocks noChangeArrowheads="1"/>
            </p:cNvSpPr>
            <p:nvPr/>
          </p:nvSpPr>
          <p:spPr bwMode="auto">
            <a:xfrm>
              <a:off x="6300192" y="980728"/>
              <a:ext cx="2736304" cy="53245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/>
              <a:r>
                <a:rPr lang="en-US" sz="1000" b="1" dirty="0"/>
                <a:t>Query Panel has 5 steps</a:t>
              </a:r>
            </a:p>
            <a:p>
              <a:endParaRPr lang="en-US" sz="1000" b="1" dirty="0"/>
            </a:p>
            <a:p>
              <a:r>
                <a:rPr lang="en-US" sz="1000" b="1" dirty="0"/>
                <a:t>Step1</a:t>
              </a:r>
              <a:r>
                <a:rPr lang="en-US" sz="1000" dirty="0"/>
                <a:t>: Select Cancer Type</a:t>
              </a:r>
            </a:p>
            <a:p>
              <a:r>
                <a:rPr lang="en-US" sz="1000" b="1" dirty="0"/>
                <a:t>Step2: </a:t>
              </a:r>
              <a:r>
                <a:rPr lang="en-US" sz="1000" dirty="0"/>
                <a:t>Select Search dataset, for ex. Mutation </a:t>
              </a:r>
              <a:r>
                <a:rPr lang="en-US" sz="1000" dirty="0" err="1"/>
                <a:t>datatype</a:t>
              </a:r>
              <a:endParaRPr lang="en-US" sz="1000" dirty="0"/>
            </a:p>
            <a:p>
              <a:r>
                <a:rPr lang="en-US" sz="1000" b="1" dirty="0"/>
                <a:t>Step2b: </a:t>
              </a:r>
              <a:r>
                <a:rPr lang="en-US" sz="1000" dirty="0">
                  <a:solidFill>
                    <a:srgbClr val="FF0000"/>
                  </a:solidFill>
                </a:rPr>
                <a:t>Select Specific Population (optional)</a:t>
              </a:r>
            </a:p>
            <a:p>
              <a:r>
                <a:rPr lang="en-US" sz="1000" b="1" dirty="0"/>
                <a:t>Step3: </a:t>
              </a:r>
              <a:r>
                <a:rPr lang="en-US" sz="1000" dirty="0"/>
                <a:t>Select Search attribute, for ex. TP53</a:t>
              </a:r>
            </a:p>
            <a:p>
              <a:r>
                <a:rPr lang="en-US" sz="1000" b="1" dirty="0"/>
                <a:t>Step4: </a:t>
              </a:r>
              <a:r>
                <a:rPr lang="en-US" sz="1000" dirty="0"/>
                <a:t>Select Target dataset, for ex. mRNA Expression (</a:t>
              </a:r>
              <a:r>
                <a:rPr lang="en-US" sz="1000" dirty="0" err="1"/>
                <a:t>RNAseq</a:t>
              </a:r>
              <a:r>
                <a:rPr lang="en-US" sz="1000" dirty="0"/>
                <a:t>) </a:t>
              </a:r>
              <a:r>
                <a:rPr lang="en-US" sz="1000" dirty="0" err="1"/>
                <a:t>datatype</a:t>
              </a:r>
              <a:endParaRPr lang="en-US" sz="1000" dirty="0"/>
            </a:p>
            <a:p>
              <a:r>
                <a:rPr lang="en-US" sz="1000" b="1" dirty="0"/>
                <a:t>Step5: </a:t>
              </a:r>
              <a:r>
                <a:rPr lang="en-US" sz="1000" dirty="0"/>
                <a:t>Select Statistical Method</a:t>
              </a:r>
            </a:p>
            <a:p>
              <a:endParaRPr lang="en-US" sz="1000" dirty="0"/>
            </a:p>
            <a:p>
              <a:r>
                <a:rPr lang="en-US" sz="1000" dirty="0"/>
                <a:t>Click '</a:t>
              </a:r>
              <a:r>
                <a:rPr lang="en-US" sz="1000" b="1" dirty="0"/>
                <a:t>SUBMIT</a:t>
              </a:r>
              <a:r>
                <a:rPr lang="en-US" sz="1000" dirty="0"/>
                <a:t>' button</a:t>
              </a:r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  <a:p>
              <a:pPr algn="just"/>
              <a:endParaRPr lang="en-US" sz="1000" dirty="0"/>
            </a:p>
          </p:txBody>
        </p:sp>
        <p:pic>
          <p:nvPicPr>
            <p:cNvPr id="7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980728"/>
              <a:ext cx="6192688" cy="537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487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09800" y="2895600"/>
            <a:ext cx="4547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Lets explores some examples</a:t>
            </a:r>
          </a:p>
        </p:txBody>
      </p:sp>
    </p:spTree>
    <p:extLst>
      <p:ext uri="{BB962C8B-B14F-4D97-AF65-F5344CB8AC3E}">
        <p14:creationId xmlns:p14="http://schemas.microsoft.com/office/powerpoint/2010/main" val="2970957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1234</TotalTime>
  <Words>896</Words>
  <Application>Microsoft Macintosh PowerPoint</Application>
  <PresentationFormat>On-screen Show (4:3)</PresentationFormat>
  <Paragraphs>189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Tomkins, Deidre L</dc:creator>
  <cp:lastModifiedBy>Suhas Vasaikar</cp:lastModifiedBy>
  <cp:revision>87</cp:revision>
  <dcterms:created xsi:type="dcterms:W3CDTF">2013-08-23T18:25:21Z</dcterms:created>
  <dcterms:modified xsi:type="dcterms:W3CDTF">2018-05-02T02:07:36Z</dcterms:modified>
</cp:coreProperties>
</file>